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0413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91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029" y="-4763"/>
            <a:ext cx="5014259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023" y="1380071"/>
            <a:ext cx="857350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789" y="3996268"/>
            <a:ext cx="6986736" cy="1388535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1721" y="5883277"/>
            <a:ext cx="4323481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0707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22" y="4732866"/>
            <a:ext cx="10017407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5702" y="932112"/>
            <a:ext cx="8224873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122" y="5299603"/>
            <a:ext cx="1001740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6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23" y="685800"/>
            <a:ext cx="10017407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122" y="4343400"/>
            <a:ext cx="10017409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97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404" y="863023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007" y="2819399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925" y="685803"/>
            <a:ext cx="898884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498" y="3428999"/>
            <a:ext cx="853170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122" y="4343400"/>
            <a:ext cx="10017407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2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20" y="3308581"/>
            <a:ext cx="10017405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122" y="4777381"/>
            <a:ext cx="10017407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57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404" y="863023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007" y="2819399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925" y="685803"/>
            <a:ext cx="898884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123" y="3886200"/>
            <a:ext cx="10017407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122" y="4775200"/>
            <a:ext cx="10017407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89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20" y="685803"/>
            <a:ext cx="10017408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122" y="3505200"/>
            <a:ext cx="10017409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122" y="4343400"/>
            <a:ext cx="10017409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4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5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1392" y="685800"/>
            <a:ext cx="1770139" cy="51054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122" y="685800"/>
            <a:ext cx="8018699" cy="5105400"/>
          </a:xfrm>
        </p:spPr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751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0435" y="5867133"/>
            <a:ext cx="551095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5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945" y="2667000"/>
            <a:ext cx="8929584" cy="2110383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947" y="4777381"/>
            <a:ext cx="8929586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9458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22" y="685803"/>
            <a:ext cx="10017409" cy="1752599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124" y="2667002"/>
            <a:ext cx="4894417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106" y="2667000"/>
            <a:ext cx="4894419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98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1951" y="2658535"/>
            <a:ext cx="4606588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117" y="3335339"/>
            <a:ext cx="4894419" cy="24558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9596" y="2667002"/>
            <a:ext cx="4621936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106" y="3335339"/>
            <a:ext cx="4894419" cy="24558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1082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7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243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22" y="1600200"/>
            <a:ext cx="3548659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352" y="685802"/>
            <a:ext cx="6240178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122" y="2971800"/>
            <a:ext cx="35486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6661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535" y="1752599"/>
            <a:ext cx="542545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3693" y="914400"/>
            <a:ext cx="3280548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535" y="3124199"/>
            <a:ext cx="542545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792" y="3"/>
            <a:ext cx="2436496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122" y="685803"/>
            <a:ext cx="10017409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121" y="2667002"/>
            <a:ext cx="1001740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1389" y="5883277"/>
            <a:ext cx="1142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10/12/2016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949" y="5883277"/>
            <a:ext cx="708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0435" y="5883277"/>
            <a:ext cx="551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2648504" y="1532201"/>
            <a:ext cx="11642798" cy="150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nl-NL" sz="2600" dirty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Het </a:t>
            </a:r>
            <a:r>
              <a:rPr lang="en-US" altLang="nl-NL" sz="2600" dirty="0" err="1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advies</a:t>
            </a:r>
            <a:r>
              <a:rPr lang="en-US" altLang="nl-NL" sz="2600" dirty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 </a:t>
            </a:r>
            <a:r>
              <a:rPr lang="en-US" altLang="nl-NL" sz="2600" dirty="0" err="1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voor</a:t>
            </a:r>
            <a:r>
              <a:rPr lang="en-US" altLang="nl-NL" sz="2600" dirty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 de </a:t>
            </a:r>
            <a:r>
              <a:rPr lang="en-US" altLang="nl-NL" sz="2600" dirty="0" err="1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middelbare</a:t>
            </a:r>
            <a:r>
              <a:rPr lang="en-US" altLang="nl-NL" sz="2600" dirty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 school </a:t>
            </a:r>
            <a:r>
              <a:rPr lang="en-US" altLang="nl-NL" sz="2600" dirty="0" err="1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wordt</a:t>
            </a:r>
            <a:r>
              <a:rPr lang="en-US" altLang="nl-NL" sz="2600" dirty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 </a:t>
            </a:r>
            <a:r>
              <a:rPr lang="en-US" altLang="nl-NL" sz="2600" dirty="0" err="1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samengesteld</a:t>
            </a:r>
            <a:r>
              <a:rPr lang="en-US" altLang="nl-NL" sz="2600" dirty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 door:</a:t>
            </a:r>
          </a:p>
          <a:p>
            <a:pPr marL="457200" indent="-457200" defTabSz="457200" eaLnBrk="1" hangingPunct="1">
              <a:spcBef>
                <a:spcPct val="0"/>
              </a:spcBef>
              <a:buSzTx/>
            </a:pPr>
            <a:r>
              <a:rPr lang="en-US" altLang="nl-NL" sz="2600" dirty="0" err="1" smtClean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leerkrachten</a:t>
            </a:r>
            <a:r>
              <a:rPr lang="en-US" altLang="nl-NL" sz="2600" dirty="0" smtClean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 </a:t>
            </a:r>
            <a:r>
              <a:rPr lang="en-US" altLang="nl-NL" sz="2600" dirty="0" err="1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groep</a:t>
            </a:r>
            <a:r>
              <a:rPr lang="en-US" altLang="nl-NL" sz="2600" dirty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 8 &amp; 7</a:t>
            </a:r>
          </a:p>
          <a:p>
            <a:pPr marL="457200" indent="-457200" defTabSz="457200" eaLnBrk="1" hangingPunct="1">
              <a:spcBef>
                <a:spcPct val="0"/>
              </a:spcBef>
              <a:buSzTx/>
            </a:pPr>
            <a:r>
              <a:rPr lang="en-US" altLang="nl-NL" sz="2600" dirty="0" smtClean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intern </a:t>
            </a:r>
            <a:r>
              <a:rPr lang="en-US" altLang="nl-NL" sz="2600" dirty="0" err="1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begeleider</a:t>
            </a:r>
            <a:endParaRPr lang="en-US" altLang="nl-NL" sz="2600" dirty="0">
              <a:solidFill>
                <a:prstClr val="black"/>
              </a:solidFill>
              <a:latin typeface="Calibri"/>
              <a:ea typeface="Gill Sans" charset="0"/>
              <a:cs typeface="Gill Sans" charset="0"/>
            </a:endParaRPr>
          </a:p>
          <a:p>
            <a:pPr marL="457200" indent="-457200" defTabSz="457200" eaLnBrk="1" hangingPunct="1">
              <a:spcBef>
                <a:spcPct val="0"/>
              </a:spcBef>
              <a:buSzTx/>
            </a:pPr>
            <a:r>
              <a:rPr lang="en-US" altLang="nl-NL" sz="2600" dirty="0" err="1" smtClean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schooldirecteur</a:t>
            </a:r>
            <a:endParaRPr lang="en-US" altLang="nl-NL" sz="2600" dirty="0">
              <a:solidFill>
                <a:prstClr val="black"/>
              </a:solidFill>
              <a:latin typeface="Calibri"/>
              <a:ea typeface="Gill Sans" charset="0"/>
              <a:cs typeface="Gill Sans" charset="0"/>
            </a:endParaRP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2648501" y="3154180"/>
            <a:ext cx="742406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SzTx/>
              <a:buFontTx/>
              <a:buNone/>
            </a:pPr>
            <a:endParaRPr lang="en-US" altLang="nl-NL" sz="2600" dirty="0">
              <a:solidFill>
                <a:prstClr val="black"/>
              </a:solidFill>
              <a:latin typeface="Calibri"/>
              <a:ea typeface="Gill Sans" charset="0"/>
              <a:cs typeface="Gill Sans" charset="0"/>
            </a:endParaRPr>
          </a:p>
          <a:p>
            <a:pPr defTabSz="457200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nl-NL" sz="2600" dirty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Het </a:t>
            </a:r>
            <a:r>
              <a:rPr lang="en-US" altLang="nl-NL" sz="2600" dirty="0" err="1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advies</a:t>
            </a:r>
            <a:r>
              <a:rPr lang="en-US" altLang="nl-NL" sz="2600" dirty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 </a:t>
            </a:r>
            <a:r>
              <a:rPr lang="en-US" altLang="nl-NL" sz="2600" dirty="0" err="1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wordt</a:t>
            </a:r>
            <a:r>
              <a:rPr lang="en-US" altLang="nl-NL" sz="2600" dirty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 </a:t>
            </a:r>
            <a:r>
              <a:rPr lang="en-US" altLang="nl-NL" sz="2600" dirty="0" err="1" smtClean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gebaseerd</a:t>
            </a:r>
            <a:r>
              <a:rPr lang="en-US" altLang="nl-NL" sz="2600" dirty="0" smtClean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 op </a:t>
            </a:r>
            <a:r>
              <a:rPr lang="en-US" altLang="nl-NL" sz="2600" dirty="0" err="1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vier</a:t>
            </a:r>
            <a:r>
              <a:rPr lang="en-US" altLang="nl-NL" sz="2600" dirty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 </a:t>
            </a:r>
            <a:r>
              <a:rPr lang="en-US" altLang="nl-NL" sz="2600" dirty="0" err="1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dingen</a:t>
            </a:r>
            <a:r>
              <a:rPr lang="en-US" altLang="nl-NL" sz="2600" dirty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:</a:t>
            </a:r>
          </a:p>
          <a:p>
            <a:pPr defTabSz="457200" eaLnBrk="1" hangingPunct="1">
              <a:spcBef>
                <a:spcPct val="0"/>
              </a:spcBef>
              <a:buSzTx/>
              <a:buFontTx/>
              <a:buNone/>
            </a:pPr>
            <a:endParaRPr lang="en-US" altLang="nl-NL" sz="2600" dirty="0">
              <a:solidFill>
                <a:prstClr val="black"/>
              </a:solidFill>
              <a:latin typeface="Calibri"/>
              <a:ea typeface="Gill Sans" charset="0"/>
              <a:cs typeface="Gill Sans" charset="0"/>
            </a:endParaRPr>
          </a:p>
          <a:p>
            <a:pPr algn="ctr" defTabSz="457200" eaLnBrk="1" hangingPunct="1">
              <a:spcBef>
                <a:spcPct val="0"/>
              </a:spcBef>
              <a:buSzTx/>
              <a:buFontTx/>
              <a:buNone/>
            </a:pPr>
            <a:endParaRPr lang="en-US" altLang="nl-NL" dirty="0">
              <a:solidFill>
                <a:prstClr val="black"/>
              </a:solidFill>
              <a:latin typeface="Calibri"/>
              <a:ea typeface="Gill Sans" charset="0"/>
              <a:cs typeface="Gill Sans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120622" y="4097411"/>
            <a:ext cx="7084411" cy="2231719"/>
          </a:xfrm>
          <a:prstGeom prst="rect">
            <a:avLst/>
          </a:prstGeom>
          <a:noFill/>
        </p:spPr>
        <p:txBody>
          <a:bodyPr wrap="none" lIns="76535" tIns="38268" rIns="76535" bIns="38268">
            <a:spAutoFit/>
          </a:bodyPr>
          <a:lstStyle/>
          <a:p>
            <a:pPr defTabSz="457200">
              <a:defRPr/>
            </a:pP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-   </a:t>
            </a: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Kindbeeld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inzet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interesse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huiswerkattitude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, </a:t>
            </a:r>
          </a:p>
          <a:p>
            <a:pPr defTabSz="457200">
              <a:defRPr/>
            </a:pP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    </a:t>
            </a: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doorzettingsvermogen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taakgerichtheid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zelfstandigheid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)</a:t>
            </a:r>
          </a:p>
          <a:p>
            <a:pPr defTabSz="457200">
              <a:defRPr/>
            </a:pP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-   </a:t>
            </a: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Uitstroomprofiel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 (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LVS </a:t>
            </a: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rekenen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/</a:t>
            </a: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begrijpend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lezen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groepen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 6-7-8)</a:t>
            </a:r>
          </a:p>
          <a:p>
            <a:pPr defTabSz="457200">
              <a:defRPr/>
            </a:pP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-   </a:t>
            </a: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Eventueel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 de NIO (</a:t>
            </a: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intelligentieonderzoek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) of </a:t>
            </a: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Drempelonderzoek</a:t>
            </a:r>
            <a:endParaRPr lang="en-US" sz="2000" dirty="0">
              <a:solidFill>
                <a:prstClr val="black"/>
              </a:solidFill>
              <a:ea typeface="Gill Sans" charset="0"/>
              <a:cs typeface="Gill Sans" charset="0"/>
            </a:endParaRPr>
          </a:p>
          <a:p>
            <a:pPr marL="287007" indent="-287007" defTabSz="457200">
              <a:buFontTx/>
              <a:buChar char="-"/>
              <a:defRPr/>
            </a:pP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Schoolvorderingen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 (LVS, </a:t>
            </a:r>
            <a:r>
              <a:rPr lang="en-US" sz="2000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rapporten</a:t>
            </a:r>
            <a:r>
              <a:rPr lang="en-US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)</a:t>
            </a:r>
            <a:endParaRPr lang="en-US" sz="2000" dirty="0">
              <a:solidFill>
                <a:prstClr val="black"/>
              </a:solidFill>
              <a:ea typeface="Gill Sans" charset="0"/>
              <a:cs typeface="Gill Sans" charset="0"/>
            </a:endParaRPr>
          </a:p>
          <a:p>
            <a:pPr defTabSz="457200">
              <a:defRPr/>
            </a:pPr>
            <a:endParaRPr lang="en-US" altLang="nl-NL" sz="2000" dirty="0">
              <a:solidFill>
                <a:prstClr val="black"/>
              </a:solidFill>
              <a:ea typeface="Gill Sans" charset="0"/>
              <a:cs typeface="Gill Sans" charset="0"/>
            </a:endParaRPr>
          </a:p>
          <a:p>
            <a:pPr defTabSz="457200">
              <a:defRPr/>
            </a:pPr>
            <a:r>
              <a:rPr lang="en-US" altLang="nl-NL" sz="2000" dirty="0">
                <a:solidFill>
                  <a:prstClr val="black"/>
                </a:solidFill>
                <a:ea typeface="Gill Sans" charset="0"/>
                <a:cs typeface="Gill Sans" charset="0"/>
              </a:rPr>
              <a:t>     </a:t>
            </a:r>
            <a:r>
              <a:rPr lang="en-US" altLang="nl-NL" sz="2000" i="1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Bijles-docenten</a:t>
            </a:r>
            <a:r>
              <a:rPr lang="en-US" altLang="nl-NL" sz="2000" i="1" dirty="0">
                <a:solidFill>
                  <a:prstClr val="black"/>
                </a:solidFill>
                <a:ea typeface="Gill Sans" charset="0"/>
                <a:cs typeface="Gill Sans" charset="0"/>
              </a:rPr>
              <a:t> </a:t>
            </a:r>
            <a:r>
              <a:rPr lang="en-US" altLang="nl-NL" sz="2000" i="1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hebben</a:t>
            </a:r>
            <a:r>
              <a:rPr lang="en-US" altLang="nl-NL" sz="2000" i="1" dirty="0">
                <a:solidFill>
                  <a:prstClr val="black"/>
                </a:solidFill>
                <a:ea typeface="Gill Sans" charset="0"/>
                <a:cs typeface="Gill Sans" charset="0"/>
              </a:rPr>
              <a:t> </a:t>
            </a:r>
            <a:r>
              <a:rPr lang="en-US" altLang="nl-NL" sz="2000" i="1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geen</a:t>
            </a:r>
            <a:r>
              <a:rPr lang="en-US" altLang="nl-NL" sz="2000" i="1" dirty="0">
                <a:solidFill>
                  <a:prstClr val="black"/>
                </a:solidFill>
                <a:ea typeface="Gill Sans" charset="0"/>
                <a:cs typeface="Gill Sans" charset="0"/>
              </a:rPr>
              <a:t> </a:t>
            </a:r>
            <a:r>
              <a:rPr lang="en-US" altLang="nl-NL" sz="2000" i="1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inspraak</a:t>
            </a:r>
            <a:r>
              <a:rPr lang="en-US" altLang="nl-NL" sz="2000" i="1" dirty="0">
                <a:solidFill>
                  <a:prstClr val="black"/>
                </a:solidFill>
                <a:ea typeface="Gill Sans" charset="0"/>
                <a:cs typeface="Gill Sans" charset="0"/>
              </a:rPr>
              <a:t> in het </a:t>
            </a:r>
            <a:r>
              <a:rPr lang="en-US" altLang="nl-NL" sz="2000" i="1" dirty="0" err="1">
                <a:solidFill>
                  <a:prstClr val="black"/>
                </a:solidFill>
                <a:ea typeface="Gill Sans" charset="0"/>
                <a:cs typeface="Gill Sans" charset="0"/>
              </a:rPr>
              <a:t>advies</a:t>
            </a:r>
            <a:endParaRPr lang="en-US" sz="2000" i="1" dirty="0">
              <a:solidFill>
                <a:prstClr val="black"/>
              </a:solidFill>
              <a:ea typeface="Gill Sans" charset="0"/>
              <a:cs typeface="Gill Sans" charset="0"/>
            </a:endParaRP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3531623" y="6326916"/>
            <a:ext cx="6261493" cy="106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35" tIns="38268" rIns="76535" bIns="38268">
            <a:spAutoFit/>
          </a:bodyPr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nl-NL" sz="3200" dirty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Het </a:t>
            </a:r>
            <a:r>
              <a:rPr lang="en-US" altLang="nl-NL" sz="3200" dirty="0" err="1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advies</a:t>
            </a:r>
            <a:r>
              <a:rPr lang="en-US" altLang="nl-NL" sz="3200" dirty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 is </a:t>
            </a:r>
            <a:r>
              <a:rPr lang="en-US" altLang="nl-NL" sz="3200" dirty="0" err="1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leidend</a:t>
            </a:r>
            <a:r>
              <a:rPr lang="en-US" altLang="nl-NL" sz="3200" dirty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, het VO </a:t>
            </a:r>
            <a:r>
              <a:rPr lang="en-US" altLang="nl-NL" sz="3200" dirty="0" err="1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plaatst</a:t>
            </a:r>
            <a:r>
              <a:rPr lang="en-US" altLang="nl-NL" sz="3200" dirty="0">
                <a:solidFill>
                  <a:prstClr val="black"/>
                </a:solidFill>
                <a:latin typeface="Calibri"/>
                <a:ea typeface="Gill Sans" charset="0"/>
                <a:cs typeface="Gill Sans" charset="0"/>
              </a:rPr>
              <a:t>.</a:t>
            </a:r>
          </a:p>
          <a:p>
            <a:pPr algn="ctr" defTabSz="457200" eaLnBrk="1" hangingPunct="1">
              <a:spcBef>
                <a:spcPct val="0"/>
              </a:spcBef>
              <a:buSzTx/>
              <a:buFontTx/>
              <a:buNone/>
            </a:pPr>
            <a:endParaRPr lang="nl-NL" altLang="nl-NL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2648499" y="281358"/>
            <a:ext cx="6477645" cy="102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nl-NL" sz="8000" b="1" i="1" dirty="0" smtClean="0">
                <a:solidFill>
                  <a:srgbClr val="92D050"/>
                </a:solidFill>
                <a:latin typeface="Calibri"/>
                <a:ea typeface="Verdana" pitchFamily="34" charset="0"/>
                <a:cs typeface="Verdana" pitchFamily="34" charset="0"/>
                <a:sym typeface="Verdana" pitchFamily="34" charset="0"/>
              </a:rPr>
              <a:t>Het </a:t>
            </a:r>
            <a:r>
              <a:rPr lang="en-US" altLang="nl-NL" sz="8000" b="1" i="1" dirty="0" err="1" smtClean="0">
                <a:solidFill>
                  <a:srgbClr val="92D050"/>
                </a:solidFill>
                <a:latin typeface="Calibri"/>
                <a:ea typeface="Verdana" pitchFamily="34" charset="0"/>
                <a:cs typeface="Verdana" pitchFamily="34" charset="0"/>
                <a:sym typeface="Verdana" pitchFamily="34" charset="0"/>
              </a:rPr>
              <a:t>advies</a:t>
            </a:r>
            <a:endParaRPr lang="en-US" altLang="nl-NL" sz="8000" b="1" i="1" dirty="0">
              <a:solidFill>
                <a:srgbClr val="92D050"/>
              </a:solidFill>
              <a:latin typeface="Calibri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8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  <p:bldP spid="22531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>
            <a:spLocks noChangeArrowheads="1"/>
          </p:cNvSpPr>
          <p:nvPr/>
        </p:nvSpPr>
        <p:spPr bwMode="auto">
          <a:xfrm>
            <a:off x="1370529" y="360810"/>
            <a:ext cx="9449357" cy="81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35" tIns="38268" rIns="76535" bIns="38268">
            <a:spAutoFit/>
          </a:bodyPr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SzTx/>
              <a:buFontTx/>
              <a:buNone/>
            </a:pPr>
            <a:r>
              <a:rPr lang="nl-NL" altLang="nl-NL" sz="4800" b="1" dirty="0">
                <a:solidFill>
                  <a:srgbClr val="92D050"/>
                </a:solidFill>
                <a:latin typeface="Calibri"/>
              </a:rPr>
              <a:t>Passend </a:t>
            </a:r>
            <a:r>
              <a:rPr lang="nl-NL" altLang="nl-NL" sz="4800" b="1" dirty="0" smtClean="0">
                <a:solidFill>
                  <a:srgbClr val="92D050"/>
                </a:solidFill>
                <a:latin typeface="Calibri"/>
              </a:rPr>
              <a:t>onderwijs: </a:t>
            </a:r>
            <a:r>
              <a:rPr lang="nl-NL" altLang="nl-NL" sz="4800" b="1" dirty="0">
                <a:solidFill>
                  <a:srgbClr val="92D050"/>
                </a:solidFill>
                <a:latin typeface="Calibri"/>
              </a:rPr>
              <a:t>ook in </a:t>
            </a:r>
            <a:r>
              <a:rPr lang="nl-NL" altLang="nl-NL" sz="4800" b="1" dirty="0" smtClean="0">
                <a:solidFill>
                  <a:srgbClr val="92D050"/>
                </a:solidFill>
                <a:latin typeface="Calibri"/>
              </a:rPr>
              <a:t>het </a:t>
            </a:r>
            <a:r>
              <a:rPr lang="nl-NL" altLang="nl-NL" sz="4800" b="1" dirty="0">
                <a:solidFill>
                  <a:srgbClr val="92D050"/>
                </a:solidFill>
                <a:latin typeface="Calibri"/>
              </a:rPr>
              <a:t>V.O.</a:t>
            </a:r>
          </a:p>
        </p:txBody>
      </p:sp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1782541" y="1345539"/>
            <a:ext cx="10477199" cy="549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35" tIns="38268" rIns="76535" bIns="38268">
            <a:spAutoFit/>
          </a:bodyPr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SzTx/>
              <a:buFontTx/>
              <a:buNone/>
            </a:pPr>
            <a:r>
              <a:rPr lang="nl-NL" altLang="nl-NL" sz="3200" dirty="0">
                <a:solidFill>
                  <a:prstClr val="black"/>
                </a:solidFill>
                <a:latin typeface="Calibri"/>
              </a:rPr>
              <a:t>Elke </a:t>
            </a:r>
            <a:r>
              <a:rPr lang="nl-NL" altLang="nl-NL" sz="3200" dirty="0" smtClean="0">
                <a:solidFill>
                  <a:prstClr val="black"/>
                </a:solidFill>
                <a:latin typeface="Calibri"/>
              </a:rPr>
              <a:t>VO-school </a:t>
            </a:r>
            <a:r>
              <a:rPr lang="nl-NL" altLang="nl-NL" sz="3200" dirty="0">
                <a:solidFill>
                  <a:prstClr val="black"/>
                </a:solidFill>
                <a:latin typeface="Calibri"/>
              </a:rPr>
              <a:t>heeft ongeacht niveau, een trajectvoorziening</a:t>
            </a:r>
            <a:r>
              <a:rPr lang="nl-NL" altLang="nl-NL" sz="32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457200" eaLnBrk="1" hangingPunct="1">
              <a:spcBef>
                <a:spcPct val="0"/>
              </a:spcBef>
              <a:buSzTx/>
              <a:buFont typeface="Gill Sans" charset="0"/>
              <a:buNone/>
            </a:pPr>
            <a:r>
              <a:rPr lang="nl-NL" altLang="nl-NL" sz="3200" dirty="0">
                <a:solidFill>
                  <a:prstClr val="black"/>
                </a:solidFill>
                <a:latin typeface="Calibri"/>
              </a:rPr>
              <a:t>Voor leerlingen met specifieke </a:t>
            </a:r>
            <a:r>
              <a:rPr lang="nl-NL" altLang="nl-NL" sz="3200" dirty="0" smtClean="0">
                <a:solidFill>
                  <a:prstClr val="black"/>
                </a:solidFill>
                <a:latin typeface="Calibri"/>
              </a:rPr>
              <a:t>ondersteuningsbehoeften.</a:t>
            </a:r>
          </a:p>
          <a:p>
            <a:pPr defTabSz="457200" eaLnBrk="1" hangingPunct="1">
              <a:spcBef>
                <a:spcPct val="0"/>
              </a:spcBef>
              <a:buSzTx/>
              <a:buFont typeface="Gill Sans" charset="0"/>
              <a:buNone/>
            </a:pPr>
            <a:r>
              <a:rPr lang="nl-NL" altLang="nl-NL" sz="3200" dirty="0" smtClean="0">
                <a:solidFill>
                  <a:prstClr val="black"/>
                </a:solidFill>
                <a:latin typeface="Calibri"/>
              </a:rPr>
              <a:t>Signalering </a:t>
            </a:r>
            <a:r>
              <a:rPr lang="nl-NL" altLang="nl-NL" sz="3200" dirty="0">
                <a:solidFill>
                  <a:prstClr val="black"/>
                </a:solidFill>
                <a:latin typeface="Calibri"/>
              </a:rPr>
              <a:t>door de Ark en de ouders</a:t>
            </a:r>
            <a:r>
              <a:rPr lang="nl-NL" altLang="nl-NL" sz="32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457200" eaLnBrk="1" hangingPunct="1">
              <a:spcBef>
                <a:spcPct val="0"/>
              </a:spcBef>
              <a:buSzTx/>
              <a:buFont typeface="Gill Sans" charset="0"/>
              <a:buNone/>
            </a:pPr>
            <a:r>
              <a:rPr lang="nl-NL" altLang="nl-NL" sz="3200" dirty="0">
                <a:solidFill>
                  <a:prstClr val="black"/>
                </a:solidFill>
                <a:latin typeface="Calibri"/>
              </a:rPr>
              <a:t>Multidisciplinair </a:t>
            </a:r>
            <a:r>
              <a:rPr lang="nl-NL" altLang="nl-NL" sz="3200" dirty="0" smtClean="0">
                <a:solidFill>
                  <a:prstClr val="black"/>
                </a:solidFill>
                <a:latin typeface="Calibri"/>
              </a:rPr>
              <a:t>overleg (MDO)</a:t>
            </a:r>
            <a:endParaRPr lang="nl-NL" altLang="nl-NL" sz="3200" dirty="0">
              <a:solidFill>
                <a:prstClr val="black"/>
              </a:solidFill>
              <a:latin typeface="Calibri"/>
            </a:endParaRPr>
          </a:p>
          <a:p>
            <a:pPr defTabSz="457200" eaLnBrk="1" hangingPunct="1">
              <a:spcBef>
                <a:spcPct val="0"/>
              </a:spcBef>
              <a:buSzTx/>
              <a:buFont typeface="Gill Sans" charset="0"/>
              <a:buNone/>
            </a:pPr>
            <a:endParaRPr lang="nl-NL" altLang="nl-NL" sz="3200" dirty="0">
              <a:solidFill>
                <a:prstClr val="black"/>
              </a:solidFill>
              <a:latin typeface="Calibri"/>
            </a:endParaRPr>
          </a:p>
          <a:p>
            <a:pPr defTabSz="457200" eaLnBrk="1" hangingPunct="1">
              <a:spcBef>
                <a:spcPct val="0"/>
              </a:spcBef>
              <a:buSzTx/>
              <a:buFontTx/>
              <a:buNone/>
            </a:pPr>
            <a:r>
              <a:rPr lang="nl-NL" altLang="nl-NL" sz="3200" dirty="0">
                <a:solidFill>
                  <a:prstClr val="black"/>
                </a:solidFill>
                <a:latin typeface="Calibri"/>
              </a:rPr>
              <a:t>Leerwegondersteuning ( LWOO ) op VMBO-t en VMOBO-b</a:t>
            </a:r>
          </a:p>
          <a:p>
            <a:pPr defTabSz="457200" eaLnBrk="1" hangingPunct="1">
              <a:spcBef>
                <a:spcPct val="0"/>
              </a:spcBef>
              <a:buSzTx/>
              <a:buFontTx/>
              <a:buNone/>
            </a:pPr>
            <a:r>
              <a:rPr lang="nl-NL" altLang="nl-NL" sz="3200" dirty="0">
                <a:solidFill>
                  <a:prstClr val="black"/>
                </a:solidFill>
                <a:latin typeface="Calibri"/>
              </a:rPr>
              <a:t>Leerachterstand</a:t>
            </a:r>
          </a:p>
          <a:p>
            <a:pPr defTabSz="457200" eaLnBrk="1" hangingPunct="1">
              <a:spcBef>
                <a:spcPct val="0"/>
              </a:spcBef>
              <a:buSzTx/>
              <a:buFontTx/>
              <a:buNone/>
            </a:pPr>
            <a:r>
              <a:rPr lang="nl-NL" altLang="nl-NL" sz="3200" dirty="0">
                <a:solidFill>
                  <a:prstClr val="black"/>
                </a:solidFill>
                <a:latin typeface="Calibri"/>
              </a:rPr>
              <a:t>Specifieke ondersteuningsbehoeften</a:t>
            </a:r>
          </a:p>
          <a:p>
            <a:pPr defTabSz="457200" eaLnBrk="1" hangingPunct="1">
              <a:spcBef>
                <a:spcPct val="0"/>
              </a:spcBef>
              <a:buSzTx/>
              <a:buFont typeface="Gill Sans" charset="0"/>
              <a:buNone/>
            </a:pPr>
            <a:r>
              <a:rPr lang="nl-NL" altLang="nl-NL" sz="3200" dirty="0">
                <a:solidFill>
                  <a:prstClr val="black"/>
                </a:solidFill>
                <a:latin typeface="Calibri"/>
              </a:rPr>
              <a:t>Expertise, veelal kleine klassen</a:t>
            </a:r>
          </a:p>
          <a:p>
            <a:pPr defTabSz="457200" eaLnBrk="1" hangingPunct="1">
              <a:spcBef>
                <a:spcPct val="0"/>
              </a:spcBef>
              <a:buSzTx/>
              <a:buFont typeface="Gill Sans" charset="0"/>
              <a:buNone/>
            </a:pPr>
            <a:endParaRPr lang="nl-NL" altLang="nl-NL" sz="3200" dirty="0">
              <a:solidFill>
                <a:prstClr val="black"/>
              </a:solidFill>
              <a:latin typeface="Calibri"/>
            </a:endParaRPr>
          </a:p>
          <a:p>
            <a:pPr defTabSz="457200" eaLnBrk="1" hangingPunct="1">
              <a:spcBef>
                <a:spcPct val="0"/>
              </a:spcBef>
              <a:buSzTx/>
              <a:buFontTx/>
              <a:buNone/>
            </a:pPr>
            <a:endParaRPr lang="nl-NL" altLang="nl-NL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9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058711"/>
              </p:ext>
            </p:extLst>
          </p:nvPr>
        </p:nvGraphicFramePr>
        <p:xfrm>
          <a:off x="6" y="1"/>
          <a:ext cx="12190412" cy="746961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51973"/>
                <a:gridCol w="2241783"/>
                <a:gridCol w="2381893"/>
                <a:gridCol w="2823295"/>
                <a:gridCol w="2291468"/>
              </a:tblGrid>
              <a:tr h="1998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september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oktober/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november:</a:t>
                      </a:r>
                    </a:p>
                    <a:p>
                      <a:endParaRPr lang="nl-NL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0" marR="85720" marT="32155" marB="32155"/>
                </a:tc>
                <a:tc>
                  <a:txBody>
                    <a:bodyPr/>
                    <a:lstStyle/>
                    <a:p>
                      <a:endParaRPr lang="nl-NL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85720" marR="85720" marT="32155" marB="32155"/>
                </a:tc>
                <a:tc>
                  <a:txBody>
                    <a:bodyPr/>
                    <a:lstStyle/>
                    <a:p>
                      <a:r>
                        <a:rPr lang="nl-NL" sz="2400" b="0" i="0" dirty="0" err="1" smtClean="0">
                          <a:solidFill>
                            <a:schemeClr val="tx1"/>
                          </a:solidFill>
                        </a:rPr>
                        <a:t>Brugboek</a:t>
                      </a:r>
                      <a:r>
                        <a:rPr lang="nl-NL" sz="2400" b="0" i="0" baseline="0" dirty="0" smtClean="0">
                          <a:solidFill>
                            <a:schemeClr val="tx1"/>
                          </a:solidFill>
                        </a:rPr>
                        <a:t> mee</a:t>
                      </a:r>
                    </a:p>
                    <a:p>
                      <a:r>
                        <a:rPr lang="nl-NL" sz="2400" b="0" i="0" baseline="0" dirty="0" smtClean="0">
                          <a:solidFill>
                            <a:schemeClr val="tx1"/>
                          </a:solidFill>
                        </a:rPr>
                        <a:t>www.brugweb.nl</a:t>
                      </a:r>
                      <a:endParaRPr lang="nl-NL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85720" marR="85720" marT="32155" marB="32155"/>
                </a:tc>
                <a:tc gridSpan="2">
                  <a:txBody>
                    <a:bodyPr/>
                    <a:lstStyle/>
                    <a:p>
                      <a:r>
                        <a:rPr lang="nl-NL" sz="2400" b="0" dirty="0" smtClean="0">
                          <a:solidFill>
                            <a:schemeClr val="tx1"/>
                          </a:solidFill>
                        </a:rPr>
                        <a:t>Drempel onderzoek /</a:t>
                      </a:r>
                      <a:r>
                        <a:rPr lang="nl-NL" sz="2400" b="0" baseline="0" dirty="0" smtClean="0">
                          <a:solidFill>
                            <a:schemeClr val="tx1"/>
                          </a:solidFill>
                        </a:rPr>
                        <a:t> NIO</a:t>
                      </a:r>
                      <a:endParaRPr lang="nl-NL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sz="2400" b="0" dirty="0" smtClean="0">
                          <a:solidFill>
                            <a:schemeClr val="tx1"/>
                          </a:solidFill>
                        </a:rPr>
                        <a:t>(LWOO of MDO procedure)</a:t>
                      </a:r>
                    </a:p>
                    <a:p>
                      <a:r>
                        <a:rPr lang="nl-NL" sz="2400" b="0" dirty="0" smtClean="0">
                          <a:solidFill>
                            <a:schemeClr val="tx1"/>
                          </a:solidFill>
                        </a:rPr>
                        <a:t>voorlopig advies</a:t>
                      </a:r>
                    </a:p>
                    <a:p>
                      <a:r>
                        <a:rPr lang="nl-NL" sz="2400" b="0" dirty="0" smtClean="0">
                          <a:solidFill>
                            <a:schemeClr val="tx1"/>
                          </a:solidFill>
                        </a:rPr>
                        <a:t>maandag 7 november t/m</a:t>
                      </a:r>
                      <a:r>
                        <a:rPr lang="nl-NL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2400" b="0" dirty="0" smtClean="0">
                          <a:solidFill>
                            <a:schemeClr val="tx1"/>
                          </a:solidFill>
                        </a:rPr>
                        <a:t>vrijdag 18 november</a:t>
                      </a:r>
                    </a:p>
                  </a:txBody>
                  <a:tcPr marL="85720" marR="85720" marT="32155" marB="32155"/>
                </a:tc>
                <a:tc hMerge="1">
                  <a:txBody>
                    <a:bodyPr/>
                    <a:lstStyle/>
                    <a:p>
                      <a:endParaRPr lang="nl-NL" sz="2400" b="0" dirty="0"/>
                    </a:p>
                  </a:txBody>
                  <a:tcPr marL="91445" marR="91445" marT="45727" marB="45727"/>
                </a:tc>
              </a:tr>
              <a:tr h="1231475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december/ januari:</a:t>
                      </a:r>
                    </a:p>
                    <a:p>
                      <a:endParaRPr lang="nl-NL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0" marR="85720" marT="32155" marB="32155"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tx1"/>
                          </a:solidFill>
                        </a:rPr>
                        <a:t>scholenbezoek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marL="85720" marR="85720" marT="32155" marB="32155"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tx1"/>
                          </a:solidFill>
                        </a:rPr>
                        <a:t>open dagen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marL="85720" marR="85720" marT="32155" marB="3215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 smtClean="0">
                          <a:solidFill>
                            <a:schemeClr val="tx1"/>
                          </a:solidFill>
                        </a:rPr>
                        <a:t>LVS-cito</a:t>
                      </a:r>
                      <a:endParaRPr lang="nl-NL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>
                          <a:solidFill>
                            <a:schemeClr val="tx1"/>
                          </a:solidFill>
                        </a:rPr>
                        <a:t>m-toetsen</a:t>
                      </a:r>
                    </a:p>
                    <a:p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marL="85720" marR="85720" marT="32155" marB="32155"/>
                </a:tc>
                <a:tc>
                  <a:txBody>
                    <a:bodyPr/>
                    <a:lstStyle/>
                    <a:p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marL="85720" marR="85720" marT="32155" marB="32155"/>
                </a:tc>
              </a:tr>
              <a:tr h="2624631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februari: </a:t>
                      </a:r>
                      <a:endParaRPr lang="nl-NL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0" marR="85720" marT="32155" marB="32155"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tx1"/>
                          </a:solidFill>
                        </a:rPr>
                        <a:t>scholenbezoek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marL="85720" marR="85720" marT="32155" marB="32155"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tx1"/>
                          </a:solidFill>
                        </a:rPr>
                        <a:t>open dagen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marL="85720" marR="85720" marT="32155" marB="32155"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tx1"/>
                          </a:solidFill>
                        </a:rPr>
                        <a:t>advies</a:t>
                      </a:r>
                    </a:p>
                    <a:p>
                      <a:r>
                        <a:rPr lang="nl-NL" sz="2400" dirty="0" smtClean="0">
                          <a:solidFill>
                            <a:schemeClr val="tx1"/>
                          </a:solidFill>
                        </a:rPr>
                        <a:t>gesprekken</a:t>
                      </a:r>
                    </a:p>
                    <a:p>
                      <a:endParaRPr lang="nl-NL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sz="2400" dirty="0" smtClean="0">
                          <a:solidFill>
                            <a:schemeClr val="tx1"/>
                          </a:solidFill>
                        </a:rPr>
                        <a:t>maandag</a:t>
                      </a:r>
                      <a:r>
                        <a:rPr lang="nl-NL" sz="2400" baseline="0" dirty="0" smtClean="0">
                          <a:solidFill>
                            <a:schemeClr val="tx1"/>
                          </a:solidFill>
                        </a:rPr>
                        <a:t> 6 februari t/m vrijdag 17 februari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marL="85720" marR="85720" marT="32155" marB="32155"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tx1"/>
                          </a:solidFill>
                        </a:rPr>
                        <a:t>inschrijven op middelbare school</a:t>
                      </a:r>
                    </a:p>
                  </a:txBody>
                  <a:tcPr marL="85720" marR="85720" marT="32155" marB="32155"/>
                </a:tc>
              </a:tr>
              <a:tr h="1614993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maart:</a:t>
                      </a:r>
                    </a:p>
                    <a:p>
                      <a:endParaRPr lang="nl-NL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nl-NL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april:</a:t>
                      </a:r>
                      <a:endParaRPr lang="nl-NL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0" marR="85720" marT="32155" marB="32155"/>
                </a:tc>
                <a:tc gridSpan="4"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tx1"/>
                          </a:solidFill>
                        </a:rPr>
                        <a:t>Inschrijven bij de middelbare scholen.</a:t>
                      </a:r>
                    </a:p>
                    <a:p>
                      <a:r>
                        <a:rPr lang="nl-NL" sz="2400" dirty="0" smtClean="0">
                          <a:solidFill>
                            <a:schemeClr val="tx1"/>
                          </a:solidFill>
                        </a:rPr>
                        <a:t>Het inschrijven moet gebeuren voor …. maart</a:t>
                      </a:r>
                    </a:p>
                    <a:p>
                      <a:endParaRPr lang="nl-NL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sz="2400" dirty="0" smtClean="0">
                          <a:solidFill>
                            <a:schemeClr val="tx1"/>
                          </a:solidFill>
                        </a:rPr>
                        <a:t>IEP toets:</a:t>
                      </a:r>
                      <a:r>
                        <a:rPr lang="nl-NL" sz="2400" baseline="0" dirty="0" smtClean="0">
                          <a:solidFill>
                            <a:schemeClr val="tx1"/>
                          </a:solidFill>
                        </a:rPr>
                        <a:t> 17 en 18 april  (iedere dag 2 uur werktijd)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marL="85720" marR="85720" marT="32155" marB="32155"/>
                </a:tc>
                <a:tc hMerge="1">
                  <a:txBody>
                    <a:bodyPr/>
                    <a:lstStyle/>
                    <a:p>
                      <a:endParaRPr lang="nl-NL" sz="2400" i="1" u="none" dirty="0"/>
                    </a:p>
                  </a:txBody>
                  <a:tcPr marL="91445" marR="91445" marT="45727" marB="45727"/>
                </a:tc>
                <a:tc hMerge="1">
                  <a:txBody>
                    <a:bodyPr/>
                    <a:lstStyle/>
                    <a:p>
                      <a:endParaRPr lang="nl-NL" sz="2400" dirty="0"/>
                    </a:p>
                  </a:txBody>
                  <a:tcPr marL="91445" marR="91445" marT="45727" marB="45727"/>
                </a:tc>
                <a:tc hMerge="1">
                  <a:txBody>
                    <a:bodyPr/>
                    <a:lstStyle/>
                    <a:p>
                      <a:endParaRPr lang="nl-NL" sz="2400" dirty="0"/>
                    </a:p>
                  </a:txBody>
                  <a:tcPr marL="91445" marR="91445"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92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834" r="3751" b="3000"/>
          <a:stretch>
            <a:fillRect/>
          </a:stretch>
        </p:blipFill>
        <p:spPr bwMode="auto">
          <a:xfrm>
            <a:off x="2517299" y="852786"/>
            <a:ext cx="8749956" cy="501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kstvak 4"/>
          <p:cNvSpPr txBox="1">
            <a:spLocks noChangeArrowheads="1"/>
          </p:cNvSpPr>
          <p:nvPr/>
        </p:nvSpPr>
        <p:spPr bwMode="auto">
          <a:xfrm>
            <a:off x="4771399" y="6024195"/>
            <a:ext cx="4241759" cy="771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849" tIns="54424" rIns="108849" bIns="54424">
            <a:spAutoFit/>
          </a:bodyPr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SzTx/>
              <a:buFontTx/>
              <a:buNone/>
            </a:pPr>
            <a:r>
              <a:rPr lang="nl-NL" altLang="nl-NL" sz="4300" b="1" dirty="0">
                <a:solidFill>
                  <a:prstClr val="black"/>
                </a:solidFill>
                <a:latin typeface="Kristen ITC" pitchFamily="66" charset="0"/>
              </a:rPr>
              <a:t>De basisschool</a:t>
            </a:r>
          </a:p>
        </p:txBody>
      </p:sp>
    </p:spTree>
    <p:extLst>
      <p:ext uri="{BB962C8B-B14F-4D97-AF65-F5344CB8AC3E}">
        <p14:creationId xmlns:p14="http://schemas.microsoft.com/office/powerpoint/2010/main" val="2267230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224</Words>
  <Application>Microsoft Office PowerPoint</Application>
  <PresentationFormat>Aangepast</PresentationFormat>
  <Paragraphs>57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Parallax</vt:lpstr>
      <vt:lpstr>PowerPoint-presentatie</vt:lpstr>
      <vt:lpstr>PowerPoint-presentatie</vt:lpstr>
      <vt:lpstr>PowerPoint-presentatie</vt:lpstr>
      <vt:lpstr>PowerPoint-presentatie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Sjoerd.van.den.Berg</dc:creator>
  <cp:lastModifiedBy>Sjoerd.van.den.Berg</cp:lastModifiedBy>
  <cp:revision>1</cp:revision>
  <dcterms:created xsi:type="dcterms:W3CDTF">2016-10-12T05:49:39Z</dcterms:created>
  <dcterms:modified xsi:type="dcterms:W3CDTF">2016-10-12T05:52:49Z</dcterms:modified>
</cp:coreProperties>
</file>